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4" r:id="rId5"/>
    <p:sldId id="260" r:id="rId6"/>
    <p:sldId id="259" r:id="rId7"/>
    <p:sldId id="265" r:id="rId8"/>
    <p:sldId id="267" r:id="rId9"/>
    <p:sldId id="262" r:id="rId10"/>
    <p:sldId id="263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19DF7FA-6B5D-436A-881F-490EB341A4B8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96135A07-1F13-446D-96D3-AC1B7A8DD241}">
      <dgm:prSet phldrT="[Текст]"/>
      <dgm:spPr/>
      <dgm:t>
        <a:bodyPr/>
        <a:lstStyle/>
        <a:p>
          <a:r>
            <a:rPr lang="ru-RU" dirty="0" smtClean="0">
              <a:solidFill>
                <a:srgbClr val="FF0000"/>
              </a:solidFill>
            </a:rPr>
            <a:t>Работа с педагогами</a:t>
          </a:r>
          <a:endParaRPr lang="ru-RU" dirty="0">
            <a:solidFill>
              <a:srgbClr val="FF0000"/>
            </a:solidFill>
          </a:endParaRPr>
        </a:p>
      </dgm:t>
    </dgm:pt>
    <dgm:pt modelId="{37FE2333-ABC1-4B05-8347-14A526A2D232}" type="parTrans" cxnId="{B5F48177-EB4F-4ED3-8813-C07113C0743B}">
      <dgm:prSet/>
      <dgm:spPr/>
      <dgm:t>
        <a:bodyPr/>
        <a:lstStyle/>
        <a:p>
          <a:endParaRPr lang="ru-RU"/>
        </a:p>
      </dgm:t>
    </dgm:pt>
    <dgm:pt modelId="{A93ACE51-DEF8-4D77-BDDD-03E676F772C3}" type="sibTrans" cxnId="{B5F48177-EB4F-4ED3-8813-C07113C0743B}">
      <dgm:prSet/>
      <dgm:spPr/>
      <dgm:t>
        <a:bodyPr/>
        <a:lstStyle/>
        <a:p>
          <a:endParaRPr lang="ru-RU"/>
        </a:p>
      </dgm:t>
    </dgm:pt>
    <dgm:pt modelId="{40A9BD1C-C747-4C17-9AB9-B20F3BBCC284}">
      <dgm:prSet phldrT="[Текст]"/>
      <dgm:spPr/>
      <dgm:t>
        <a:bodyPr/>
        <a:lstStyle/>
        <a:p>
          <a:r>
            <a:rPr lang="ru-RU" dirty="0" smtClean="0">
              <a:solidFill>
                <a:srgbClr val="FF0000"/>
              </a:solidFill>
            </a:rPr>
            <a:t>Привлечение родителей</a:t>
          </a:r>
          <a:endParaRPr lang="ru-RU" dirty="0">
            <a:solidFill>
              <a:srgbClr val="FF0000"/>
            </a:solidFill>
          </a:endParaRPr>
        </a:p>
      </dgm:t>
    </dgm:pt>
    <dgm:pt modelId="{B3BC0F51-AE14-4289-A6B1-0A5F85DAB003}" type="parTrans" cxnId="{11EF60AB-5048-4F33-AB8A-D90B1E7F257B}">
      <dgm:prSet/>
      <dgm:spPr/>
      <dgm:t>
        <a:bodyPr/>
        <a:lstStyle/>
        <a:p>
          <a:endParaRPr lang="ru-RU"/>
        </a:p>
      </dgm:t>
    </dgm:pt>
    <dgm:pt modelId="{5F9D5AE1-5F82-4ABF-9757-C71E9E5118EA}" type="sibTrans" cxnId="{11EF60AB-5048-4F33-AB8A-D90B1E7F257B}">
      <dgm:prSet/>
      <dgm:spPr/>
      <dgm:t>
        <a:bodyPr/>
        <a:lstStyle/>
        <a:p>
          <a:endParaRPr lang="ru-RU"/>
        </a:p>
      </dgm:t>
    </dgm:pt>
    <dgm:pt modelId="{61E3543A-06C6-432B-86DF-849362312482}">
      <dgm:prSet phldrT="[Текст]"/>
      <dgm:spPr/>
      <dgm:t>
        <a:bodyPr/>
        <a:lstStyle/>
        <a:p>
          <a:r>
            <a:rPr lang="ru-RU" dirty="0" smtClean="0">
              <a:solidFill>
                <a:srgbClr val="FF0000"/>
              </a:solidFill>
            </a:rPr>
            <a:t>Мероприятия для детей</a:t>
          </a:r>
          <a:endParaRPr lang="ru-RU" dirty="0">
            <a:solidFill>
              <a:srgbClr val="FF0000"/>
            </a:solidFill>
          </a:endParaRPr>
        </a:p>
      </dgm:t>
    </dgm:pt>
    <dgm:pt modelId="{88769C9C-5245-4F06-A240-09384B0CF480}" type="parTrans" cxnId="{1C24DD08-22F1-432F-B2F8-DD23AD6C5836}">
      <dgm:prSet/>
      <dgm:spPr/>
      <dgm:t>
        <a:bodyPr/>
        <a:lstStyle/>
        <a:p>
          <a:endParaRPr lang="ru-RU"/>
        </a:p>
      </dgm:t>
    </dgm:pt>
    <dgm:pt modelId="{7587CE75-742E-4027-ACA4-3B6D880731FE}" type="sibTrans" cxnId="{1C24DD08-22F1-432F-B2F8-DD23AD6C5836}">
      <dgm:prSet/>
      <dgm:spPr/>
      <dgm:t>
        <a:bodyPr/>
        <a:lstStyle/>
        <a:p>
          <a:endParaRPr lang="ru-RU"/>
        </a:p>
      </dgm:t>
    </dgm:pt>
    <dgm:pt modelId="{DE68DC95-99B1-4696-B4F5-5D29ACE58A0F}" type="pres">
      <dgm:prSet presAssocID="{519DF7FA-6B5D-436A-881F-490EB341A4B8}" presName="linearFlow" presStyleCnt="0">
        <dgm:presLayoutVars>
          <dgm:dir/>
          <dgm:resizeHandles val="exact"/>
        </dgm:presLayoutVars>
      </dgm:prSet>
      <dgm:spPr/>
    </dgm:pt>
    <dgm:pt modelId="{DBCAA7F8-5157-4F2E-927D-4295050EB83F}" type="pres">
      <dgm:prSet presAssocID="{96135A07-1F13-446D-96D3-AC1B7A8DD241}" presName="composite" presStyleCnt="0"/>
      <dgm:spPr/>
    </dgm:pt>
    <dgm:pt modelId="{B9E9CFA1-3BB8-4AF4-8154-4FF4A6C0E896}" type="pres">
      <dgm:prSet presAssocID="{96135A07-1F13-446D-96D3-AC1B7A8DD241}" presName="imgShp" presStyleLbl="fgImgPlace1" presStyleIdx="0" presStyleCnt="3"/>
      <dgm:spPr/>
    </dgm:pt>
    <dgm:pt modelId="{69879CF2-E8F3-49D1-9473-A64032112C66}" type="pres">
      <dgm:prSet presAssocID="{96135A07-1F13-446D-96D3-AC1B7A8DD241}" presName="tx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D788760-C301-43E5-A8A2-9F94E3FEE381}" type="pres">
      <dgm:prSet presAssocID="{A93ACE51-DEF8-4D77-BDDD-03E676F772C3}" presName="spacing" presStyleCnt="0"/>
      <dgm:spPr/>
    </dgm:pt>
    <dgm:pt modelId="{41BCB505-3441-44CA-B34F-FBD2B9761552}" type="pres">
      <dgm:prSet presAssocID="{40A9BD1C-C747-4C17-9AB9-B20F3BBCC284}" presName="composite" presStyleCnt="0"/>
      <dgm:spPr/>
    </dgm:pt>
    <dgm:pt modelId="{267F24A0-09C8-4007-A35A-CB3E7CB3E990}" type="pres">
      <dgm:prSet presAssocID="{40A9BD1C-C747-4C17-9AB9-B20F3BBCC284}" presName="imgShp" presStyleLbl="fgImgPlace1" presStyleIdx="1" presStyleCnt="3"/>
      <dgm:spPr/>
    </dgm:pt>
    <dgm:pt modelId="{9A060D76-8D68-4BC2-BCB1-62AF70E38B92}" type="pres">
      <dgm:prSet presAssocID="{40A9BD1C-C747-4C17-9AB9-B20F3BBCC284}" presName="tx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384A89D-46BA-4E7A-8452-F4871BC3BA29}" type="pres">
      <dgm:prSet presAssocID="{5F9D5AE1-5F82-4ABF-9757-C71E9E5118EA}" presName="spacing" presStyleCnt="0"/>
      <dgm:spPr/>
    </dgm:pt>
    <dgm:pt modelId="{ACFE29E9-1AEC-4609-BA84-8799DBD8DC35}" type="pres">
      <dgm:prSet presAssocID="{61E3543A-06C6-432B-86DF-849362312482}" presName="composite" presStyleCnt="0"/>
      <dgm:spPr/>
    </dgm:pt>
    <dgm:pt modelId="{D54A0068-E214-4C60-BCB2-61E3E6833DAC}" type="pres">
      <dgm:prSet presAssocID="{61E3543A-06C6-432B-86DF-849362312482}" presName="imgShp" presStyleLbl="fgImgPlace1" presStyleIdx="2" presStyleCnt="3"/>
      <dgm:spPr/>
    </dgm:pt>
    <dgm:pt modelId="{9745B2BB-F3B8-40E2-BE94-C724CE7C8547}" type="pres">
      <dgm:prSet presAssocID="{61E3543A-06C6-432B-86DF-849362312482}" presName="tx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C24DD08-22F1-432F-B2F8-DD23AD6C5836}" srcId="{519DF7FA-6B5D-436A-881F-490EB341A4B8}" destId="{61E3543A-06C6-432B-86DF-849362312482}" srcOrd="2" destOrd="0" parTransId="{88769C9C-5245-4F06-A240-09384B0CF480}" sibTransId="{7587CE75-742E-4027-ACA4-3B6D880731FE}"/>
    <dgm:cxn modelId="{E80D6C5B-FD8F-4193-9F37-905C6FB6F9C3}" type="presOf" srcId="{519DF7FA-6B5D-436A-881F-490EB341A4B8}" destId="{DE68DC95-99B1-4696-B4F5-5D29ACE58A0F}" srcOrd="0" destOrd="0" presId="urn:microsoft.com/office/officeart/2005/8/layout/vList3"/>
    <dgm:cxn modelId="{629E1D34-BCB1-4147-9050-3A4E9D7D5CBF}" type="presOf" srcId="{40A9BD1C-C747-4C17-9AB9-B20F3BBCC284}" destId="{9A060D76-8D68-4BC2-BCB1-62AF70E38B92}" srcOrd="0" destOrd="0" presId="urn:microsoft.com/office/officeart/2005/8/layout/vList3"/>
    <dgm:cxn modelId="{6C5B23F5-98F1-432F-9210-BA0A67CA222E}" type="presOf" srcId="{96135A07-1F13-446D-96D3-AC1B7A8DD241}" destId="{69879CF2-E8F3-49D1-9473-A64032112C66}" srcOrd="0" destOrd="0" presId="urn:microsoft.com/office/officeart/2005/8/layout/vList3"/>
    <dgm:cxn modelId="{11EF60AB-5048-4F33-AB8A-D90B1E7F257B}" srcId="{519DF7FA-6B5D-436A-881F-490EB341A4B8}" destId="{40A9BD1C-C747-4C17-9AB9-B20F3BBCC284}" srcOrd="1" destOrd="0" parTransId="{B3BC0F51-AE14-4289-A6B1-0A5F85DAB003}" sibTransId="{5F9D5AE1-5F82-4ABF-9757-C71E9E5118EA}"/>
    <dgm:cxn modelId="{9F2171E6-067C-414C-82FD-405FC6B09F9B}" type="presOf" srcId="{61E3543A-06C6-432B-86DF-849362312482}" destId="{9745B2BB-F3B8-40E2-BE94-C724CE7C8547}" srcOrd="0" destOrd="0" presId="urn:microsoft.com/office/officeart/2005/8/layout/vList3"/>
    <dgm:cxn modelId="{B5F48177-EB4F-4ED3-8813-C07113C0743B}" srcId="{519DF7FA-6B5D-436A-881F-490EB341A4B8}" destId="{96135A07-1F13-446D-96D3-AC1B7A8DD241}" srcOrd="0" destOrd="0" parTransId="{37FE2333-ABC1-4B05-8347-14A526A2D232}" sibTransId="{A93ACE51-DEF8-4D77-BDDD-03E676F772C3}"/>
    <dgm:cxn modelId="{31FCE7B9-09B3-4992-B014-3289495973E5}" type="presParOf" srcId="{DE68DC95-99B1-4696-B4F5-5D29ACE58A0F}" destId="{DBCAA7F8-5157-4F2E-927D-4295050EB83F}" srcOrd="0" destOrd="0" presId="urn:microsoft.com/office/officeart/2005/8/layout/vList3"/>
    <dgm:cxn modelId="{E5AF519D-49F6-4F2A-8297-BF2597BD4C30}" type="presParOf" srcId="{DBCAA7F8-5157-4F2E-927D-4295050EB83F}" destId="{B9E9CFA1-3BB8-4AF4-8154-4FF4A6C0E896}" srcOrd="0" destOrd="0" presId="urn:microsoft.com/office/officeart/2005/8/layout/vList3"/>
    <dgm:cxn modelId="{D22952B0-52F5-4758-A0FC-D62E756633C0}" type="presParOf" srcId="{DBCAA7F8-5157-4F2E-927D-4295050EB83F}" destId="{69879CF2-E8F3-49D1-9473-A64032112C66}" srcOrd="1" destOrd="0" presId="urn:microsoft.com/office/officeart/2005/8/layout/vList3"/>
    <dgm:cxn modelId="{13BE7946-2D9E-4C8A-A83A-90B9C0B110A9}" type="presParOf" srcId="{DE68DC95-99B1-4696-B4F5-5D29ACE58A0F}" destId="{CD788760-C301-43E5-A8A2-9F94E3FEE381}" srcOrd="1" destOrd="0" presId="urn:microsoft.com/office/officeart/2005/8/layout/vList3"/>
    <dgm:cxn modelId="{D1BC5552-7F6E-4BC0-8062-54DDA79A16DC}" type="presParOf" srcId="{DE68DC95-99B1-4696-B4F5-5D29ACE58A0F}" destId="{41BCB505-3441-44CA-B34F-FBD2B9761552}" srcOrd="2" destOrd="0" presId="urn:microsoft.com/office/officeart/2005/8/layout/vList3"/>
    <dgm:cxn modelId="{F8C35236-5A34-4402-AF1B-C775163C9BE4}" type="presParOf" srcId="{41BCB505-3441-44CA-B34F-FBD2B9761552}" destId="{267F24A0-09C8-4007-A35A-CB3E7CB3E990}" srcOrd="0" destOrd="0" presId="urn:microsoft.com/office/officeart/2005/8/layout/vList3"/>
    <dgm:cxn modelId="{FF172977-C104-4F93-82F3-AE100177E984}" type="presParOf" srcId="{41BCB505-3441-44CA-B34F-FBD2B9761552}" destId="{9A060D76-8D68-4BC2-BCB1-62AF70E38B92}" srcOrd="1" destOrd="0" presId="urn:microsoft.com/office/officeart/2005/8/layout/vList3"/>
    <dgm:cxn modelId="{3AD07FE9-720D-45A2-B9AF-074B8C373CE5}" type="presParOf" srcId="{DE68DC95-99B1-4696-B4F5-5D29ACE58A0F}" destId="{3384A89D-46BA-4E7A-8452-F4871BC3BA29}" srcOrd="3" destOrd="0" presId="urn:microsoft.com/office/officeart/2005/8/layout/vList3"/>
    <dgm:cxn modelId="{DD0AED94-0E13-47CC-98FF-6D70A89071A8}" type="presParOf" srcId="{DE68DC95-99B1-4696-B4F5-5D29ACE58A0F}" destId="{ACFE29E9-1AEC-4609-BA84-8799DBD8DC35}" srcOrd="4" destOrd="0" presId="urn:microsoft.com/office/officeart/2005/8/layout/vList3"/>
    <dgm:cxn modelId="{1C1BE654-70BE-4346-AFE1-13A155C971EF}" type="presParOf" srcId="{ACFE29E9-1AEC-4609-BA84-8799DBD8DC35}" destId="{D54A0068-E214-4C60-BCB2-61E3E6833DAC}" srcOrd="0" destOrd="0" presId="urn:microsoft.com/office/officeart/2005/8/layout/vList3"/>
    <dgm:cxn modelId="{3F14F3D2-30DF-4054-B4E4-B5292335F994}" type="presParOf" srcId="{ACFE29E9-1AEC-4609-BA84-8799DBD8DC35}" destId="{9745B2BB-F3B8-40E2-BE94-C724CE7C8547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879CF2-E8F3-49D1-9473-A64032112C66}">
      <dsp:nvSpPr>
        <dsp:cNvPr id="0" name=""/>
        <dsp:cNvSpPr/>
      </dsp:nvSpPr>
      <dsp:spPr>
        <a:xfrm rot="10800000">
          <a:off x="1692784" y="1710"/>
          <a:ext cx="5472684" cy="1257304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4436" tIns="133350" rIns="24892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500" kern="1200" dirty="0" smtClean="0">
              <a:solidFill>
                <a:srgbClr val="FF0000"/>
              </a:solidFill>
            </a:rPr>
            <a:t>Работа с педагогами</a:t>
          </a:r>
          <a:endParaRPr lang="ru-RU" sz="3500" kern="1200" dirty="0">
            <a:solidFill>
              <a:srgbClr val="FF0000"/>
            </a:solidFill>
          </a:endParaRPr>
        </a:p>
      </dsp:txBody>
      <dsp:txXfrm rot="10800000">
        <a:off x="2007110" y="1710"/>
        <a:ext cx="5158358" cy="1257304"/>
      </dsp:txXfrm>
    </dsp:sp>
    <dsp:sp modelId="{B9E9CFA1-3BB8-4AF4-8154-4FF4A6C0E896}">
      <dsp:nvSpPr>
        <dsp:cNvPr id="0" name=""/>
        <dsp:cNvSpPr/>
      </dsp:nvSpPr>
      <dsp:spPr>
        <a:xfrm>
          <a:off x="1064131" y="1710"/>
          <a:ext cx="1257304" cy="1257304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A060D76-8D68-4BC2-BCB1-62AF70E38B92}">
      <dsp:nvSpPr>
        <dsp:cNvPr id="0" name=""/>
        <dsp:cNvSpPr/>
      </dsp:nvSpPr>
      <dsp:spPr>
        <a:xfrm rot="10800000">
          <a:off x="1692784" y="1634329"/>
          <a:ext cx="5472684" cy="1257304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4436" tIns="133350" rIns="24892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500" kern="1200" dirty="0" smtClean="0">
              <a:solidFill>
                <a:srgbClr val="FF0000"/>
              </a:solidFill>
            </a:rPr>
            <a:t>Привлечение родителей</a:t>
          </a:r>
          <a:endParaRPr lang="ru-RU" sz="3500" kern="1200" dirty="0">
            <a:solidFill>
              <a:srgbClr val="FF0000"/>
            </a:solidFill>
          </a:endParaRPr>
        </a:p>
      </dsp:txBody>
      <dsp:txXfrm rot="10800000">
        <a:off x="2007110" y="1634329"/>
        <a:ext cx="5158358" cy="1257304"/>
      </dsp:txXfrm>
    </dsp:sp>
    <dsp:sp modelId="{267F24A0-09C8-4007-A35A-CB3E7CB3E990}">
      <dsp:nvSpPr>
        <dsp:cNvPr id="0" name=""/>
        <dsp:cNvSpPr/>
      </dsp:nvSpPr>
      <dsp:spPr>
        <a:xfrm>
          <a:off x="1064131" y="1634329"/>
          <a:ext cx="1257304" cy="1257304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745B2BB-F3B8-40E2-BE94-C724CE7C8547}">
      <dsp:nvSpPr>
        <dsp:cNvPr id="0" name=""/>
        <dsp:cNvSpPr/>
      </dsp:nvSpPr>
      <dsp:spPr>
        <a:xfrm rot="10800000">
          <a:off x="1692784" y="3266948"/>
          <a:ext cx="5472684" cy="1257304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4436" tIns="133350" rIns="24892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500" kern="1200" dirty="0" smtClean="0">
              <a:solidFill>
                <a:srgbClr val="FF0000"/>
              </a:solidFill>
            </a:rPr>
            <a:t>Мероприятия для детей</a:t>
          </a:r>
          <a:endParaRPr lang="ru-RU" sz="3500" kern="1200" dirty="0">
            <a:solidFill>
              <a:srgbClr val="FF0000"/>
            </a:solidFill>
          </a:endParaRPr>
        </a:p>
      </dsp:txBody>
      <dsp:txXfrm rot="10800000">
        <a:off x="2007110" y="3266948"/>
        <a:ext cx="5158358" cy="1257304"/>
      </dsp:txXfrm>
    </dsp:sp>
    <dsp:sp modelId="{D54A0068-E214-4C60-BCB2-61E3E6833DAC}">
      <dsp:nvSpPr>
        <dsp:cNvPr id="0" name=""/>
        <dsp:cNvSpPr/>
      </dsp:nvSpPr>
      <dsp:spPr>
        <a:xfrm>
          <a:off x="1064131" y="3266948"/>
          <a:ext cx="1257304" cy="1257304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5/11/2017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39151" y="1371600"/>
            <a:ext cx="7848600" cy="2060575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«Уральская инженерная школа» в системе дошкольного образования.  </a:t>
            </a:r>
            <a:r>
              <a:rPr lang="ru-RU" sz="2800" b="1" dirty="0" smtClean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/>
            </a:r>
            <a:br>
              <a:rPr lang="ru-RU" sz="2800" b="1" dirty="0" smtClean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</a:br>
            <a:r>
              <a:rPr lang="ru-RU" sz="2800" b="1" dirty="0" smtClean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Проект </a:t>
            </a:r>
            <a:r>
              <a:rPr lang="ru-RU" sz="2800" b="1" dirty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«Детская инженерная школа».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 bwMode="auto">
          <a:xfrm>
            <a:off x="739151" y="387590"/>
            <a:ext cx="757555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0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ф</a:t>
            </a:r>
            <a:r>
              <a:rPr lang="ru-RU" sz="20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илиал МБДОУ – детского сада «Детство» детский сад № 522</a:t>
            </a:r>
          </a:p>
        </p:txBody>
      </p:sp>
      <p:pic>
        <p:nvPicPr>
          <p:cNvPr id="7170" name="Picture 2" descr="http://ds230.mbdou.org/upload/ds230/102174170_propis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9268" y="3547997"/>
            <a:ext cx="3855316" cy="2917686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8600" y="437751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indent="45085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- Конкурс, </a:t>
            </a:r>
            <a:r>
              <a:rPr lang="ru-RU" sz="24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где </a:t>
            </a:r>
            <a:r>
              <a:rPr lang="ru-RU" sz="24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детки принимали </a:t>
            </a:r>
            <a:r>
              <a:rPr lang="ru-RU" sz="24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участие – </a:t>
            </a:r>
            <a:r>
              <a:rPr lang="ru-RU" sz="2400" b="1" dirty="0">
                <a:solidFill>
                  <a:srgbClr val="00B05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конкурс книжек –малышек «Инженером стать хочу –пусть меня научат»</a:t>
            </a:r>
            <a:endParaRPr lang="ru-RU" sz="2400" dirty="0">
              <a:solidFill>
                <a:srgbClr val="00B05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972" b="14870"/>
          <a:stretch/>
        </p:blipFill>
        <p:spPr bwMode="auto">
          <a:xfrm>
            <a:off x="371271" y="2819400"/>
            <a:ext cx="4286658" cy="3381153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4692565" y="609600"/>
            <a:ext cx="441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Воспитанник занял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III 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место в районном этапе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5129" y="1752600"/>
            <a:ext cx="3394472" cy="4525963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457200"/>
            <a:ext cx="8229600" cy="1143000"/>
          </a:xfrm>
        </p:spPr>
        <p:txBody>
          <a:bodyPr>
            <a:normAutofit/>
          </a:bodyPr>
          <a:lstStyle/>
          <a:p>
            <a:r>
              <a:rPr lang="ru-RU" sz="4800" b="1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Спасибо за внимание!</a:t>
            </a:r>
            <a:endParaRPr lang="ru-RU" sz="4800" dirty="0"/>
          </a:p>
        </p:txBody>
      </p:sp>
      <p:pic>
        <p:nvPicPr>
          <p:cNvPr id="6146" name="Picture 2" descr="http://cdn2.imgbb.ru/user/45/458317/201412/9112ad6e8375d6d0ae65d44a739e78d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828800"/>
            <a:ext cx="7562850" cy="4676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2574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 fontAlgn="base">
              <a:spcAft>
                <a:spcPct val="0"/>
              </a:spcAft>
            </a:pPr>
            <a:r>
              <a:rPr lang="ru-RU" sz="2800" b="1" dirty="0">
                <a:solidFill>
                  <a:srgbClr val="C00000"/>
                </a:solidFill>
                <a:latin typeface="Arial" charset="0"/>
                <a:ea typeface="+mn-ea"/>
                <a:cs typeface="Arial" charset="0"/>
              </a:rPr>
              <a:t>Мероприятия проекта «Уральская инженерная школа» </a:t>
            </a:r>
            <a:r>
              <a:rPr lang="ru-RU" sz="2800" b="1" dirty="0" smtClean="0">
                <a:solidFill>
                  <a:srgbClr val="C00000"/>
                </a:solidFill>
                <a:latin typeface="Arial" charset="0"/>
                <a:ea typeface="+mn-ea"/>
                <a:cs typeface="Arial" charset="0"/>
              </a:rPr>
              <a:t>реализуемые </a:t>
            </a:r>
            <a:r>
              <a:rPr lang="ru-RU" sz="2800" b="1" dirty="0">
                <a:solidFill>
                  <a:srgbClr val="C00000"/>
                </a:solidFill>
                <a:latin typeface="Arial" charset="0"/>
                <a:ea typeface="+mn-ea"/>
                <a:cs typeface="Arial" charset="0"/>
              </a:rPr>
              <a:t>в </a:t>
            </a:r>
            <a:r>
              <a:rPr lang="ru-RU" sz="2800" b="1" dirty="0" smtClean="0">
                <a:solidFill>
                  <a:srgbClr val="C00000"/>
                </a:solidFill>
                <a:latin typeface="Arial" charset="0"/>
                <a:ea typeface="+mn-ea"/>
                <a:cs typeface="Arial" charset="0"/>
              </a:rPr>
              <a:t>Доу:</a:t>
            </a:r>
            <a:endParaRPr lang="ru-RU" sz="2800" b="1" dirty="0">
              <a:solidFill>
                <a:srgbClr val="C0000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02469647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8709" y="27709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Работа с педагогами: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46364" y="1177635"/>
            <a:ext cx="4682836" cy="1981200"/>
          </a:xfrm>
        </p:spPr>
        <p:txBody>
          <a:bodyPr/>
          <a:lstStyle/>
          <a:p>
            <a:pPr>
              <a:buFontTx/>
              <a:buChar char="-"/>
            </a:pPr>
            <a:r>
              <a:rPr lang="ru-RU" dirty="0" smtClean="0"/>
              <a:t>Консультации; </a:t>
            </a:r>
          </a:p>
          <a:p>
            <a:pPr>
              <a:buFontTx/>
              <a:buChar char="-"/>
            </a:pPr>
            <a:r>
              <a:rPr lang="ru-RU" dirty="0" err="1" smtClean="0"/>
              <a:t>Вебинары</a:t>
            </a:r>
            <a:r>
              <a:rPr lang="ru-RU" dirty="0" smtClean="0"/>
              <a:t>;</a:t>
            </a:r>
          </a:p>
          <a:p>
            <a:pPr>
              <a:buFontTx/>
              <a:buChar char="-"/>
            </a:pPr>
            <a:r>
              <a:rPr lang="ru-RU" dirty="0" smtClean="0"/>
              <a:t>Просмотр презентаций.</a:t>
            </a:r>
            <a:endParaRPr lang="ru-RU" dirty="0"/>
          </a:p>
        </p:txBody>
      </p:sp>
      <p:pic>
        <p:nvPicPr>
          <p:cNvPr id="2050" name="Picture 2" descr="D:\фот\IMG_20161107_15111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18" b="25468"/>
          <a:stretch/>
        </p:blipFill>
        <p:spPr bwMode="auto">
          <a:xfrm>
            <a:off x="5334000" y="1066800"/>
            <a:ext cx="3394084" cy="2937165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МОЯ АТТЕСТАЦ\ПРИЛОЖЕН к атт\фото к аттестац А.Л\IMG_20160915_17143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75"/>
          <a:stretch/>
        </p:blipFill>
        <p:spPr bwMode="auto">
          <a:xfrm>
            <a:off x="228600" y="3581400"/>
            <a:ext cx="3644543" cy="2910183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:\МОЯ АТТЕСТАЦ\ПРИЛОЖЕН к атт\фото к аттестац А.Л\IMG_8320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87" b="15078"/>
          <a:stretch/>
        </p:blipFill>
        <p:spPr bwMode="auto">
          <a:xfrm>
            <a:off x="4114800" y="4336471"/>
            <a:ext cx="4936671" cy="1988129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9381" y="381000"/>
            <a:ext cx="4094019" cy="838200"/>
          </a:xfrm>
        </p:spPr>
        <p:txBody>
          <a:bodyPr>
            <a:normAutofit fontScale="85000" lnSpcReduction="20000"/>
          </a:bodyPr>
          <a:lstStyle/>
          <a:p>
            <a:pPr algn="ctr">
              <a:buFontTx/>
              <a:buChar char="-"/>
            </a:pPr>
            <a:r>
              <a:rPr lang="ru-RU" dirty="0" smtClean="0"/>
              <a:t>Создание среды </a:t>
            </a:r>
          </a:p>
          <a:p>
            <a:pPr marL="0" indent="0" algn="ctr">
              <a:buNone/>
            </a:pPr>
            <a:r>
              <a:rPr lang="ru-RU" dirty="0" smtClean="0"/>
              <a:t>в группе</a:t>
            </a:r>
            <a:endParaRPr lang="ru-RU" dirty="0"/>
          </a:p>
        </p:txBody>
      </p:sp>
      <p:pic>
        <p:nvPicPr>
          <p:cNvPr id="4" name="Picture 2" descr="C:\Users\детский сад\Desktop\СТАРШИЙ ВОСПИТАТЕЛЬ\фото из др садов\IMG_20151009_140019.jpg"/>
          <p:cNvPicPr>
            <a:picLocks noChangeAspect="1" noChangeArrowheads="1"/>
          </p:cNvPicPr>
          <p:nvPr/>
        </p:nvPicPr>
        <p:blipFill rotWithShape="1">
          <a:blip r:embed="rId2" cstate="print"/>
          <a:srcRect l="12911" t="21083"/>
          <a:stretch/>
        </p:blipFill>
        <p:spPr bwMode="auto">
          <a:xfrm>
            <a:off x="4343400" y="238990"/>
            <a:ext cx="4191000" cy="261158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436" y="1715390"/>
            <a:ext cx="3257549" cy="4343399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D:\фот\IMG_20161107_15163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118808"/>
            <a:ext cx="2819400" cy="3548247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://mamaexpert.ru/files/4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191" y="4892931"/>
            <a:ext cx="2001255" cy="1500941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96" r="11112"/>
          <a:stretch/>
        </p:blipFill>
        <p:spPr bwMode="auto">
          <a:xfrm>
            <a:off x="3923192" y="3118808"/>
            <a:ext cx="1791807" cy="153656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29469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066800"/>
            <a:ext cx="8382000" cy="716638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/>
              <a:t>- Родительские собрания, консультации</a:t>
            </a:r>
            <a:endParaRPr lang="ru-RU" sz="3600" b="1" dirty="0"/>
          </a:p>
        </p:txBody>
      </p:sp>
      <p:pic>
        <p:nvPicPr>
          <p:cNvPr id="2051" name="Picture 3" descr="C:\Users\polzovatel\Desktop\фото\IMG_570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31" t="9419" r="5140"/>
          <a:stretch/>
        </p:blipFill>
        <p:spPr bwMode="auto">
          <a:xfrm>
            <a:off x="599415" y="4356122"/>
            <a:ext cx="3134386" cy="2318753"/>
          </a:xfrm>
          <a:prstGeom prst="rect">
            <a:avLst/>
          </a:prstGeom>
          <a:noFill/>
          <a:ln w="5715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polzovatel\Desktop\фото\IMG_5704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87" r="4887" b="10965"/>
          <a:stretch/>
        </p:blipFill>
        <p:spPr bwMode="auto">
          <a:xfrm>
            <a:off x="5257799" y="4356123"/>
            <a:ext cx="3706687" cy="2332608"/>
          </a:xfrm>
          <a:prstGeom prst="rect">
            <a:avLst/>
          </a:prstGeom>
          <a:noFill/>
          <a:ln w="5715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polzovatel\Desktop\фото\IMG_5714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63" t="40226" r="4308" b="13217"/>
          <a:stretch/>
        </p:blipFill>
        <p:spPr bwMode="auto">
          <a:xfrm>
            <a:off x="304800" y="1905000"/>
            <a:ext cx="6663855" cy="2211154"/>
          </a:xfrm>
          <a:prstGeom prst="rect">
            <a:avLst/>
          </a:prstGeom>
          <a:noFill/>
          <a:ln w="5715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609600" y="1524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latinLnBrk="0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smtClean="0">
                <a:solidFill>
                  <a:srgbClr val="FF0000"/>
                </a:solidFill>
              </a:rPr>
              <a:t>Привлечение родителей: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6310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65370" y="118414"/>
            <a:ext cx="8685659" cy="77344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4000" b="1" dirty="0" smtClean="0"/>
              <a:t>- Творческие вечера с родителями</a:t>
            </a:r>
            <a:endParaRPr lang="ru-RU" sz="4000" b="1" dirty="0"/>
          </a:p>
        </p:txBody>
      </p:sp>
      <p:pic>
        <p:nvPicPr>
          <p:cNvPr id="5124" name="Picture 4" descr="C:\Users\polzovatel\Desktop\фото\DSCN047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18" t="5165" r="20529" b="2841"/>
          <a:stretch/>
        </p:blipFill>
        <p:spPr bwMode="auto">
          <a:xfrm>
            <a:off x="3200400" y="1167011"/>
            <a:ext cx="2308435" cy="2678925"/>
          </a:xfrm>
          <a:prstGeom prst="flowChartDisplay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polzovatel\Desktop\фото\DSCN047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246418"/>
            <a:ext cx="3048000" cy="2286000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C:\Users\polzovatel\Desktop\фото\DSCN0476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97" t="24766" r="2685"/>
          <a:stretch/>
        </p:blipFill>
        <p:spPr bwMode="auto">
          <a:xfrm>
            <a:off x="5105400" y="4267200"/>
            <a:ext cx="3069772" cy="2278623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7" name="Picture 7" descr="C:\Users\polzovatel\Desktop\фото\DSCN0479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50" t="16281" r="17304"/>
          <a:stretch/>
        </p:blipFill>
        <p:spPr bwMode="auto">
          <a:xfrm>
            <a:off x="416047" y="1141515"/>
            <a:ext cx="2263235" cy="2704421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детский сад\Desktop\СТАРШИЙ ВОСПИТАТЕЛЬ\фот к проектам\DSCN0482.JPG"/>
          <p:cNvPicPr>
            <a:picLocks noChangeAspect="1" noChangeArrowheads="1"/>
          </p:cNvPicPr>
          <p:nvPr/>
        </p:nvPicPr>
        <p:blipFill rotWithShape="1">
          <a:blip r:embed="rId6" cstate="print"/>
          <a:srcRect l="16512" r="20780"/>
          <a:stretch/>
        </p:blipFill>
        <p:spPr bwMode="auto">
          <a:xfrm>
            <a:off x="6101612" y="1031731"/>
            <a:ext cx="2341418" cy="280035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2426670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69820"/>
            <a:ext cx="3962400" cy="761999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- Домик для кукол</a:t>
            </a:r>
            <a:endParaRPr lang="ru-RU" dirty="0"/>
          </a:p>
        </p:txBody>
      </p:sp>
      <p:sp>
        <p:nvSpPr>
          <p:cNvPr id="4" name="Заголовок 1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latinLnBrk="0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smtClean="0">
                <a:solidFill>
                  <a:srgbClr val="FF0000"/>
                </a:solidFill>
              </a:rPr>
              <a:t>Мероприятия для детей: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15"/>
          <a:stretch/>
        </p:blipFill>
        <p:spPr bwMode="auto">
          <a:xfrm>
            <a:off x="228601" y="1524000"/>
            <a:ext cx="5715000" cy="2611582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 descr="C:\Users\детский сад\Desktop\СТАРШИЙ ВОСПИТАТЕЛЬ\фот к проектам\IMG_5402.JPG"/>
          <p:cNvPicPr>
            <a:picLocks noChangeAspect="1" noChangeArrowheads="1"/>
          </p:cNvPicPr>
          <p:nvPr/>
        </p:nvPicPr>
        <p:blipFill rotWithShape="1">
          <a:blip r:embed="rId3" cstate="print"/>
          <a:srcRect t="27072" b="4546"/>
          <a:stretch/>
        </p:blipFill>
        <p:spPr bwMode="auto">
          <a:xfrm>
            <a:off x="3726873" y="4267200"/>
            <a:ext cx="5181600" cy="23622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4103393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954"/>
          <a:stretch/>
        </p:blipFill>
        <p:spPr bwMode="auto">
          <a:xfrm>
            <a:off x="381000" y="1084192"/>
            <a:ext cx="5012713" cy="2710331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Объект 2"/>
          <p:cNvSpPr txBox="1">
            <a:spLocks/>
          </p:cNvSpPr>
          <p:nvPr/>
        </p:nvSpPr>
        <p:spPr>
          <a:xfrm>
            <a:off x="401782" y="304800"/>
            <a:ext cx="3276600" cy="6131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latinLnBrk="0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latinLnBrk="0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latinLnBrk="0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latinLnBrk="0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latinLnBrk="0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latinLnBrk="0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latinLnBrk="0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latinLnBrk="0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latinLnBrk="0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ru-RU" dirty="0" smtClean="0"/>
              <a:t>- Дорога </a:t>
            </a:r>
            <a:endParaRPr lang="ru-RU" dirty="0"/>
          </a:p>
        </p:txBody>
      </p:sp>
      <p:pic>
        <p:nvPicPr>
          <p:cNvPr id="6" name="Picture 2" descr="C:\Users\детский сад\Desktop\СТАРШИЙ ВОСПИТАТЕЛЬ\фот к проектам\IMG_536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4191000"/>
            <a:ext cx="3962400" cy="23876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</p:pic>
      <p:pic>
        <p:nvPicPr>
          <p:cNvPr id="7" name="Picture 2" descr="C:\Users\детский сад\Desktop\СТАРШИЙ ВОСПИТАТЕЛЬ\фот к проектам\IMG_5381.JPG"/>
          <p:cNvPicPr>
            <a:picLocks noChangeAspect="1" noChangeArrowheads="1"/>
          </p:cNvPicPr>
          <p:nvPr/>
        </p:nvPicPr>
        <p:blipFill rotWithShape="1">
          <a:blip r:embed="rId4" cstate="print"/>
          <a:srcRect r="14132"/>
          <a:stretch/>
        </p:blipFill>
        <p:spPr bwMode="auto">
          <a:xfrm rot="16200000">
            <a:off x="4976631" y="2109969"/>
            <a:ext cx="4423137" cy="32512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2758304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10" b="17656"/>
          <a:stretch/>
        </p:blipFill>
        <p:spPr bwMode="auto">
          <a:xfrm>
            <a:off x="180109" y="249140"/>
            <a:ext cx="2546273" cy="2762084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26" t="6399" b="13396"/>
          <a:stretch/>
        </p:blipFill>
        <p:spPr bwMode="auto">
          <a:xfrm>
            <a:off x="7010400" y="304800"/>
            <a:ext cx="1917124" cy="2401624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098" name="Picture 2" descr="http://go4.imgsmail.ru/imgpreview?key=23356d1312e61e6e&amp;mb=imgdb_preview_83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5299" y="754142"/>
            <a:ext cx="3716770" cy="2783555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www.maam.ru/upload/blogs/detsad-117531-1421834307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891" y="3664641"/>
            <a:ext cx="3829050" cy="2999653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go1.imgsmail.ru/imgpreview?key=68d64585817dcfdc&amp;mb=imgdb_preview_10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6615" y="3764323"/>
            <a:ext cx="4410909" cy="2934607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209</TotalTime>
  <Words>111</Words>
  <Application>Microsoft Office PowerPoint</Application>
  <PresentationFormat>Экран (4:3)</PresentationFormat>
  <Paragraphs>21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Office Theme</vt:lpstr>
      <vt:lpstr>«Уральская инженерная школа» в системе дошкольного образования.   Проект «Детская инженерная школа».</vt:lpstr>
      <vt:lpstr>Мероприятия проекта «Уральская инженерная школа» реализуемые в Доу:</vt:lpstr>
      <vt:lpstr>Работа с педагогами:</vt:lpstr>
      <vt:lpstr>Презентация PowerPoint</vt:lpstr>
      <vt:lpstr>- Родительские собрания, консультации</vt:lpstr>
      <vt:lpstr>Презентация PowerPoint</vt:lpstr>
      <vt:lpstr>Мероприятия для детей: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детский сад</dc:creator>
  <cp:lastModifiedBy>Дет.Сад</cp:lastModifiedBy>
  <cp:revision>16</cp:revision>
  <cp:lastPrinted>2017-05-11T07:29:49Z</cp:lastPrinted>
  <dcterms:created xsi:type="dcterms:W3CDTF">2016-11-07T04:58:14Z</dcterms:created>
  <dcterms:modified xsi:type="dcterms:W3CDTF">2017-05-11T08:12:04Z</dcterms:modified>
</cp:coreProperties>
</file>